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4105" r:id="rId4"/>
  </p:sldMasterIdLst>
  <p:notesMasterIdLst>
    <p:notesMasterId r:id="rId29"/>
  </p:notesMasterIdLst>
  <p:handoutMasterIdLst>
    <p:handoutMasterId r:id="rId30"/>
  </p:handoutMasterIdLst>
  <p:sldIdLst>
    <p:sldId id="2076136307" r:id="rId5"/>
    <p:sldId id="2076136308" r:id="rId6"/>
    <p:sldId id="2076136309" r:id="rId7"/>
    <p:sldId id="2076136324" r:id="rId8"/>
    <p:sldId id="2076136331" r:id="rId9"/>
    <p:sldId id="2076136332" r:id="rId10"/>
    <p:sldId id="2076136310" r:id="rId11"/>
    <p:sldId id="2076136316" r:id="rId12"/>
    <p:sldId id="2076136325" r:id="rId13"/>
    <p:sldId id="2076136318" r:id="rId14"/>
    <p:sldId id="2076136319" r:id="rId15"/>
    <p:sldId id="2076136317" r:id="rId16"/>
    <p:sldId id="2076136320" r:id="rId17"/>
    <p:sldId id="2076136322" r:id="rId18"/>
    <p:sldId id="2076136323" r:id="rId19"/>
    <p:sldId id="2076136326" r:id="rId20"/>
    <p:sldId id="2076136327" r:id="rId21"/>
    <p:sldId id="2076136328" r:id="rId22"/>
    <p:sldId id="2076136329" r:id="rId23"/>
    <p:sldId id="2076136330" r:id="rId24"/>
    <p:sldId id="2076136333" r:id="rId25"/>
    <p:sldId id="2076136313" r:id="rId26"/>
    <p:sldId id="2076136314" r:id="rId27"/>
    <p:sldId id="2076136315" r:id="rId28"/>
  </p:sldIdLst>
  <p:sldSz cx="14630400" cy="82296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Segoe UI" panose="020B0502040204020203" pitchFamily="34" charset="0"/>
      <p:regular r:id="rId35"/>
      <p:bold r:id="rId36"/>
      <p:italic r:id="rId37"/>
      <p:boldItalic r:id="rId38"/>
    </p:embeddedFont>
    <p:embeddedFont>
      <p:font typeface="Segoe UI Semibold" panose="020B0702040204020203" pitchFamily="34" charset="0"/>
      <p:bold r:id="rId39"/>
      <p:boldItalic r:id="rId40"/>
    </p:embeddedFont>
  </p:embeddedFontLst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ite" id="{C59360EB-2B9B-440B-870D-97EACCA6FCDC}">
          <p14:sldIdLst>
            <p14:sldId id="2076136307"/>
            <p14:sldId id="2076136308"/>
            <p14:sldId id="2076136309"/>
            <p14:sldId id="2076136324"/>
            <p14:sldId id="2076136331"/>
            <p14:sldId id="2076136332"/>
            <p14:sldId id="2076136310"/>
            <p14:sldId id="2076136316"/>
            <p14:sldId id="2076136325"/>
            <p14:sldId id="2076136318"/>
            <p14:sldId id="2076136319"/>
            <p14:sldId id="2076136317"/>
            <p14:sldId id="2076136320"/>
            <p14:sldId id="2076136322"/>
            <p14:sldId id="2076136323"/>
            <p14:sldId id="2076136326"/>
            <p14:sldId id="2076136327"/>
            <p14:sldId id="2076136328"/>
            <p14:sldId id="2076136329"/>
            <p14:sldId id="2076136330"/>
            <p14:sldId id="2076136333"/>
            <p14:sldId id="2076136313"/>
            <p14:sldId id="2076136314"/>
            <p14:sldId id="20761363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23F"/>
    <a:srgbClr val="FFFFFF"/>
    <a:srgbClr val="53EDFF"/>
    <a:srgbClr val="9BF00B"/>
    <a:srgbClr val="50E6FF"/>
    <a:srgbClr val="0078D4"/>
    <a:srgbClr val="53EFFF"/>
    <a:srgbClr val="054B16"/>
    <a:srgbClr val="0C59A4"/>
    <a:srgbClr val="0078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4945DD-E5A5-4C40-B757-251C054E08CB}" v="14" dt="2021-10-28T04:23:18.457"/>
    <p1510:client id="{46B1FF29-5FCA-45BB-B2D0-F75668F6DCA5}" v="3" dt="2021-10-29T08:16:04.548"/>
    <p1510:client id="{4C88F491-1F20-88D7-A2BE-FD937446C0E7}" v="2" dt="2021-10-05T12:08:17.735"/>
    <p1510:client id="{79735BC6-F45E-0199-0662-D295A21151E0}" v="8" dt="2021-10-25T16:40:24.193"/>
    <p1510:client id="{8140ADAF-D89F-285B-1794-630CBD86CB51}" v="7" dt="2021-10-28T05:34:02.151"/>
    <p1510:client id="{85FB5770-B138-93EB-3B8B-C3E7B565ABD4}" v="31" dt="2021-10-30T09:11:48.017"/>
    <p1510:client id="{C4627F29-7415-F05A-B354-414E6F844DEB}" v="1" dt="2021-10-27T16:11:46.580"/>
    <p1510:client id="{D4659B08-4F49-0FED-A670-F92E745686B0}" v="3" dt="2021-10-29T18:29:27.4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8" autoAdjust="0"/>
    <p:restoredTop sz="86481" autoAdjust="0"/>
  </p:normalViewPr>
  <p:slideViewPr>
    <p:cSldViewPr snapToGrid="0" snapToObjects="1">
      <p:cViewPr varScale="1">
        <p:scale>
          <a:sx n="58" d="100"/>
          <a:sy n="58" d="100"/>
        </p:scale>
        <p:origin x="1118" y="34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296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9.fntdata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70BEA-B3EA-4D57-8804-3C40360EE91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54DBA7-85FF-CE4A-BF56-5B341AFC4A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EE06F-1980-7244-BF75-5D4A64DAD5ED}" type="datetimeFigureOut">
              <a:rPr lang="en-US" smtClean="0"/>
              <a:t>5/13/2023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26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1B7B2-6D1C-406E-AEF9-95F8A76399C2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8CCEB-9B74-4B06-A035-26CD3C1A7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0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96087DC-5935-467F-9230-92AFDFF3D77F}"/>
              </a:ext>
            </a:extLst>
          </p:cNvPr>
          <p:cNvSpPr txBox="1"/>
          <p:nvPr userDrawn="1"/>
        </p:nvSpPr>
        <p:spPr>
          <a:xfrm>
            <a:off x="1914837" y="3817089"/>
            <a:ext cx="1080072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Global Azure 2023 @Chennai</a:t>
            </a:r>
            <a:endParaRPr lang="en-IN" sz="23900" b="1" dirty="0">
              <a:solidFill>
                <a:srgbClr val="08023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DEF3CF-186E-472B-95A9-1E6C05D757E2}"/>
              </a:ext>
            </a:extLst>
          </p:cNvPr>
          <p:cNvSpPr txBox="1"/>
          <p:nvPr userDrawn="1"/>
        </p:nvSpPr>
        <p:spPr>
          <a:xfrm>
            <a:off x="12277344" y="7633884"/>
            <a:ext cx="22573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dirty="0">
              <a:solidFill>
                <a:srgbClr val="08023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409577-2C29-4BCA-876D-B80F910A9188}"/>
              </a:ext>
            </a:extLst>
          </p:cNvPr>
          <p:cNvSpPr txBox="1"/>
          <p:nvPr userDrawn="1"/>
        </p:nvSpPr>
        <p:spPr>
          <a:xfrm>
            <a:off x="5387639" y="4887068"/>
            <a:ext cx="385512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0" i="1" dirty="0">
                <a:solidFill>
                  <a:srgbClr val="08023F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May 13</a:t>
            </a:r>
            <a:r>
              <a:rPr lang="en-IN" sz="4400" b="0" i="1" baseline="30000" dirty="0">
                <a:solidFill>
                  <a:srgbClr val="08023F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th</a:t>
            </a:r>
            <a:r>
              <a:rPr lang="en-IN" sz="4400" b="0" i="1" dirty="0">
                <a:solidFill>
                  <a:srgbClr val="08023F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 2023</a:t>
            </a:r>
            <a:endParaRPr lang="en-US" sz="4400" i="1" dirty="0">
              <a:solidFill>
                <a:srgbClr val="08023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25800F-02CA-4FA4-8AF1-47C844DFF7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4575" y="1819916"/>
            <a:ext cx="2381250" cy="183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14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4C357A-E9F0-40BD-896B-3C0F6A7BEF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 rot="8360633">
            <a:off x="-1617566" y="4178986"/>
            <a:ext cx="4730362" cy="6909796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b="1" spc="-6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Sathish Nadarajan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Senior Manager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F1F7E9-9EBB-4C44-BE45-C4A29B484BA8}"/>
              </a:ext>
            </a:extLst>
          </p:cNvPr>
          <p:cNvSpPr txBox="1"/>
          <p:nvPr userDrawn="1"/>
        </p:nvSpPr>
        <p:spPr>
          <a:xfrm>
            <a:off x="6114350" y="7633884"/>
            <a:ext cx="2322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162467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4C357A-E9F0-40BD-896B-3C0F6A7BEF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 rot="10800000">
            <a:off x="-3255942" y="724088"/>
            <a:ext cx="4730362" cy="6909796"/>
          </a:xfrm>
          <a:prstGeom prst="rect">
            <a:avLst/>
          </a:prstGeom>
        </p:spPr>
      </p:pic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F1F7E9-9EBB-4C44-BE45-C4A29B484BA8}"/>
              </a:ext>
            </a:extLst>
          </p:cNvPr>
          <p:cNvSpPr txBox="1"/>
          <p:nvPr userDrawn="1"/>
        </p:nvSpPr>
        <p:spPr>
          <a:xfrm>
            <a:off x="715773" y="7628355"/>
            <a:ext cx="21838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>
              <a:solidFill>
                <a:srgbClr val="08023F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2666183"/>
            <a:ext cx="10972800" cy="1405193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b="1" spc="-6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Microsoft Azure Well-Architected Framework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959677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5F81A-64A0-452D-AE08-BAD376A1A104}"/>
              </a:ext>
            </a:extLst>
          </p:cNvPr>
          <p:cNvSpPr txBox="1"/>
          <p:nvPr userDrawn="1"/>
        </p:nvSpPr>
        <p:spPr>
          <a:xfrm>
            <a:off x="12204192" y="7636710"/>
            <a:ext cx="22842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9FFE2EB-4633-440A-931A-7B899DCAFF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8782" y="18654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012DBD-F36D-4D90-888D-827939C08A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46302" y="213090"/>
            <a:ext cx="1103766" cy="85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18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255645-6AC5-40CC-9F66-4B15C7AEA147}"/>
              </a:ext>
            </a:extLst>
          </p:cNvPr>
          <p:cNvSpPr txBox="1"/>
          <p:nvPr userDrawn="1"/>
        </p:nvSpPr>
        <p:spPr>
          <a:xfrm>
            <a:off x="12216384" y="7636710"/>
            <a:ext cx="22720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2CBF01-6EE9-46C4-9CDF-EDDE9567A7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46302" y="213090"/>
            <a:ext cx="1103766" cy="85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299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255645-6AC5-40CC-9F66-4B15C7AEA147}"/>
              </a:ext>
            </a:extLst>
          </p:cNvPr>
          <p:cNvSpPr txBox="1"/>
          <p:nvPr userDrawn="1"/>
        </p:nvSpPr>
        <p:spPr>
          <a:xfrm>
            <a:off x="12179808" y="7636710"/>
            <a:ext cx="2308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471085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399504-2866-446F-A3DB-56B74A10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5059" y="5142116"/>
            <a:ext cx="2086869" cy="3167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503B2-C400-4FF2-B828-AE36B769EE62}"/>
              </a:ext>
            </a:extLst>
          </p:cNvPr>
          <p:cNvSpPr txBox="1"/>
          <p:nvPr userDrawn="1"/>
        </p:nvSpPr>
        <p:spPr>
          <a:xfrm>
            <a:off x="164790" y="7636710"/>
            <a:ext cx="23101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>
              <a:solidFill>
                <a:srgbClr val="08023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3BDF90-81B7-4AD2-8EF1-9DFA38642F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46302" y="213090"/>
            <a:ext cx="1103766" cy="85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795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449679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399504-2866-446F-A3DB-56B74A10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5059" y="5142116"/>
            <a:ext cx="2086869" cy="3167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503B2-C400-4FF2-B828-AE36B769EE62}"/>
              </a:ext>
            </a:extLst>
          </p:cNvPr>
          <p:cNvSpPr txBox="1"/>
          <p:nvPr userDrawn="1"/>
        </p:nvSpPr>
        <p:spPr>
          <a:xfrm>
            <a:off x="164790" y="7636710"/>
            <a:ext cx="22492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>
              <a:solidFill>
                <a:srgbClr val="0802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AD414A-7207-4688-B142-25EC3EEAE0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46302" y="213090"/>
            <a:ext cx="1103766" cy="85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37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FD5B93-2926-40E7-8152-4B1DB45D53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0" y="727314"/>
            <a:ext cx="4686169" cy="59830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Segoe UI Black" panose="020B0A02040204020203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THANK YOU 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4EDE0F8-003E-446A-9CCB-3D93AD93B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230" y="4013745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80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3B0BDC-EFBE-4EE2-9446-E8320596B2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230" y="4402135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22C9921-9FD0-4BF0-BE16-2A88E9B884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230" y="4998429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80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3A88AD-7DAB-4B6E-963C-F0374313C2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230" y="5367762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40B7E1-66BB-4750-8B80-58B41483CEF7}"/>
              </a:ext>
            </a:extLst>
          </p:cNvPr>
          <p:cNvSpPr txBox="1"/>
          <p:nvPr userDrawn="1"/>
        </p:nvSpPr>
        <p:spPr>
          <a:xfrm>
            <a:off x="12252960" y="7636710"/>
            <a:ext cx="22354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1CB5E37-4407-4270-A9AC-A6779F2D69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0230" y="2552439"/>
            <a:ext cx="7122604" cy="651637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08023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IN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390412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231675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6" r:id="rId1"/>
    <p:sldLayoutId id="2147484107" r:id="rId2"/>
    <p:sldLayoutId id="2147484108" r:id="rId3"/>
    <p:sldLayoutId id="2147484109" r:id="rId4"/>
    <p:sldLayoutId id="2147484110" r:id="rId5"/>
    <p:sldLayoutId id="2147484111" r:id="rId6"/>
    <p:sldLayoutId id="2147484112" r:id="rId7"/>
    <p:sldLayoutId id="2147484113" r:id="rId8"/>
    <p:sldLayoutId id="2147484114" r:id="rId9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pricing/calculator/" TargetMode="External"/><Relationship Id="rId2" Type="http://schemas.openxmlformats.org/officeDocument/2006/relationships/hyperlink" Target="https://learn.microsoft.com/en-us/azure/well-architected/cost/optimize-autoscale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learn.microsoft.com/en-us/azure/well-architected/cost/monitor-alert" TargetMode="External"/><Relationship Id="rId4" Type="http://schemas.openxmlformats.org/officeDocument/2006/relationships/hyperlink" Target="https://learn.microsoft.com/en-us/azure/well-architected/cost/principles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azure/api-management/api-management-capacity#what-is-capacity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azure/architecture/guide/design-principles/managed-services" TargetMode="External"/><Relationship Id="rId3" Type="http://schemas.openxmlformats.org/officeDocument/2006/relationships/hyperlink" Target="https://learn.microsoft.com/en-us/azure/architecture/guide/design-principles/redundancy" TargetMode="External"/><Relationship Id="rId7" Type="http://schemas.openxmlformats.org/officeDocument/2006/relationships/hyperlink" Target="https://learn.microsoft.com/en-us/azure/architecture/guide/design-principles/design-for-operations" TargetMode="External"/><Relationship Id="rId12" Type="http://schemas.openxmlformats.org/officeDocument/2006/relationships/hyperlink" Target="https://learn.microsoft.com/en-us/azure/architecture/guide/design-principles/build-for-business" TargetMode="External"/><Relationship Id="rId2" Type="http://schemas.openxmlformats.org/officeDocument/2006/relationships/hyperlink" Target="https://learn.microsoft.com/en-us/azure/architecture/guide/design-principles/self-healing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learn.microsoft.com/en-us/azure/architecture/guide/design-principles/partition" TargetMode="External"/><Relationship Id="rId11" Type="http://schemas.openxmlformats.org/officeDocument/2006/relationships/hyperlink" Target="https://learn.microsoft.com/en-us/azure/architecture/guide/design-principles/design-for-evolution" TargetMode="External"/><Relationship Id="rId5" Type="http://schemas.openxmlformats.org/officeDocument/2006/relationships/hyperlink" Target="https://learn.microsoft.com/en-us/azure/architecture/guide/design-principles/scale-out" TargetMode="External"/><Relationship Id="rId10" Type="http://schemas.openxmlformats.org/officeDocument/2006/relationships/hyperlink" Target="https://learn.microsoft.com/en-us/azure/architecture/guide/design-principles/use-best-data-store" TargetMode="External"/><Relationship Id="rId4" Type="http://schemas.openxmlformats.org/officeDocument/2006/relationships/hyperlink" Target="https://learn.microsoft.com/en-us/azure/architecture/guide/design-principles/minimize-coordination" TargetMode="External"/><Relationship Id="rId9" Type="http://schemas.openxmlformats.org/officeDocument/2006/relationships/hyperlink" Target="https://learn.microsoft.com/en-us/azure/architecture/guide/design-principles/identity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7409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1" y="766051"/>
            <a:ext cx="11701566" cy="598305"/>
          </a:xfrm>
        </p:spPr>
        <p:txBody>
          <a:bodyPr/>
          <a:lstStyle/>
          <a:p>
            <a:r>
              <a:rPr lang="en-IN" b="1" dirty="0">
                <a:latin typeface="+mn-lt"/>
              </a:rPr>
              <a:t>Region and Zones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8CAFF4-0A00-4291-1218-55194B866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12" y="1657350"/>
            <a:ext cx="10420351" cy="620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183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F73C34-C953-C641-E70F-5264DDA27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614" y="336541"/>
            <a:ext cx="9555774" cy="748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038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DB70F0-B7E9-B876-26A3-235E80516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0" y="387350"/>
            <a:ext cx="11518900" cy="745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10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1" y="766051"/>
            <a:ext cx="11701566" cy="598305"/>
          </a:xfrm>
        </p:spPr>
        <p:txBody>
          <a:bodyPr/>
          <a:lstStyle/>
          <a:p>
            <a:r>
              <a:rPr lang="en-IN" b="1" dirty="0">
                <a:latin typeface="+mn-lt"/>
              </a:rPr>
              <a:t>Security</a:t>
            </a:r>
          </a:p>
        </p:txBody>
      </p:sp>
      <p:pic>
        <p:nvPicPr>
          <p:cNvPr id="5122" name="Picture 2" descr="Screenshot showing security design areas.">
            <a:extLst>
              <a:ext uri="{FF2B5EF4-FFF2-40B4-BE49-F238E27FC236}">
                <a16:creationId xmlns:a16="http://schemas.microsoft.com/office/drawing/2014/main" id="{CE38518D-8B87-6481-2BAF-2F9BD5B9B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694" y="1845533"/>
            <a:ext cx="8989335" cy="364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D6CB88-3594-033F-82C6-2A3168E6D58D}"/>
              </a:ext>
            </a:extLst>
          </p:cNvPr>
          <p:cNvSpPr txBox="1"/>
          <p:nvPr/>
        </p:nvSpPr>
        <p:spPr>
          <a:xfrm>
            <a:off x="800231" y="2406640"/>
            <a:ext cx="371006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Security is one of the most important aspects of any architecture. It provides the following assurances against deliberate attacks and abuse of your valuable data and systems: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Confidentiality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Integrity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Availability</a:t>
            </a:r>
          </a:p>
        </p:txBody>
      </p:sp>
    </p:spTree>
    <p:extLst>
      <p:ext uri="{BB962C8B-B14F-4D97-AF65-F5344CB8AC3E}">
        <p14:creationId xmlns:p14="http://schemas.microsoft.com/office/powerpoint/2010/main" val="1031065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1" y="766051"/>
            <a:ext cx="11701566" cy="598305"/>
          </a:xfrm>
        </p:spPr>
        <p:txBody>
          <a:bodyPr/>
          <a:lstStyle/>
          <a:p>
            <a:r>
              <a:rPr lang="en-IN" b="1" dirty="0">
                <a:latin typeface="+mn-lt"/>
              </a:rPr>
              <a:t>Security Principles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D3F097-D257-01F6-F955-66100227B0A0}"/>
              </a:ext>
            </a:extLst>
          </p:cNvPr>
          <p:cNvSpPr txBox="1"/>
          <p:nvPr/>
        </p:nvSpPr>
        <p:spPr>
          <a:xfrm>
            <a:off x="1103891" y="2073456"/>
            <a:ext cx="10522746" cy="4001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161616"/>
                </a:solidFill>
                <a:latin typeface="Segoe UI" panose="020B0502040204020203" pitchFamily="34" charset="0"/>
              </a:rPr>
              <a:t>Plan resources and how to harden them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161616"/>
                </a:solidFill>
                <a:latin typeface="Segoe UI" panose="020B0502040204020203" pitchFamily="34" charset="0"/>
              </a:rPr>
              <a:t>Automate and use least privilege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800" dirty="0">
                <a:solidFill>
                  <a:srgbClr val="161616"/>
                </a:solidFill>
                <a:latin typeface="Segoe UI" panose="020B0502040204020203" pitchFamily="34" charset="0"/>
              </a:rPr>
              <a:t>Classify and encrypt data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161616"/>
                </a:solidFill>
                <a:latin typeface="Segoe UI" panose="020B0502040204020203" pitchFamily="34" charset="0"/>
              </a:rPr>
              <a:t>Monitor system security, plan incident response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800" dirty="0">
                <a:solidFill>
                  <a:srgbClr val="161616"/>
                </a:solidFill>
                <a:latin typeface="Segoe UI" panose="020B0502040204020203" pitchFamily="34" charset="0"/>
              </a:rPr>
              <a:t>Identify and protect endpoints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800" dirty="0">
                <a:solidFill>
                  <a:srgbClr val="161616"/>
                </a:solidFill>
                <a:latin typeface="Segoe UI" panose="020B0502040204020203" pitchFamily="34" charset="0"/>
              </a:rPr>
              <a:t>Protect against code-level vulnerabilities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161616"/>
                </a:solidFill>
                <a:latin typeface="Segoe UI" panose="020B0502040204020203" pitchFamily="34" charset="0"/>
              </a:rPr>
              <a:t>Model and test against potential threats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161616"/>
                </a:solidFill>
                <a:latin typeface="Segoe UI" panose="020B0502040204020203" pitchFamily="34" charset="0"/>
              </a:rPr>
              <a:t>Do periodic User Assessment</a:t>
            </a:r>
          </a:p>
          <a:p>
            <a:endParaRPr lang="en-US" sz="1600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endParaRPr lang="en-US" sz="2000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99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1" y="766051"/>
            <a:ext cx="11701566" cy="598305"/>
          </a:xfrm>
        </p:spPr>
        <p:txBody>
          <a:bodyPr/>
          <a:lstStyle/>
          <a:p>
            <a:r>
              <a:rPr lang="en-IN" b="1" dirty="0">
                <a:latin typeface="+mn-lt"/>
              </a:rPr>
              <a:t>Cost Optimization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D2DC9-E504-819F-6F30-8DB0DBB3C8A4}"/>
              </a:ext>
            </a:extLst>
          </p:cNvPr>
          <p:cNvSpPr txBox="1"/>
          <p:nvPr/>
        </p:nvSpPr>
        <p:spPr>
          <a:xfrm>
            <a:off x="1268016" y="2188595"/>
            <a:ext cx="8708230" cy="3083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Use the pay-as-you-go strategy for your architecture, and invest in </a:t>
            </a:r>
            <a:r>
              <a:rPr lang="en-US" b="0" i="0" u="none" strike="noStrike" dirty="0">
                <a:effectLst/>
                <a:latin typeface="Segoe UI" panose="020B0502040204020203" pitchFamily="34" charset="0"/>
                <a:hlinkClick r:id="rId2"/>
              </a:rPr>
              <a:t>scaling out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, rather than delivering a large investment-first version.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Consider opportunity costs in your architecture, and the balance between </a:t>
            </a:r>
            <a:r>
              <a:rPr lang="en-US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first mover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advantage versus </a:t>
            </a:r>
            <a:r>
              <a:rPr lang="en-US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fast follow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.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Use the </a:t>
            </a:r>
            <a:r>
              <a:rPr lang="en-US" b="0" i="0" u="none" strike="noStrike" dirty="0">
                <a:effectLst/>
                <a:latin typeface="Segoe UI" panose="020B0502040204020203" pitchFamily="34" charset="0"/>
                <a:hlinkClick r:id="rId3"/>
              </a:rPr>
              <a:t>cost calculators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to estimate the initial cost and operation costs.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Finally, establish </a:t>
            </a:r>
            <a:r>
              <a:rPr lang="en-US" b="0" i="0" u="none" strike="noStrike" dirty="0">
                <a:effectLst/>
                <a:latin typeface="Segoe UI" panose="020B0502040204020203" pitchFamily="34" charset="0"/>
                <a:hlinkClick r:id="rId4"/>
              </a:rPr>
              <a:t>policies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, </a:t>
            </a:r>
            <a:r>
              <a:rPr lang="en-US" b="0" i="0" u="none" strike="noStrike" dirty="0">
                <a:effectLst/>
                <a:latin typeface="Segoe UI" panose="020B0502040204020203" pitchFamily="34" charset="0"/>
                <a:hlinkClick r:id="rId5"/>
              </a:rPr>
              <a:t>budgets, and controls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that set cost limits for your solution.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6257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1" y="766051"/>
            <a:ext cx="11701566" cy="598305"/>
          </a:xfrm>
        </p:spPr>
        <p:txBody>
          <a:bodyPr/>
          <a:lstStyle/>
          <a:p>
            <a:r>
              <a:rPr lang="en-IN" b="1" dirty="0">
                <a:latin typeface="+mn-lt"/>
              </a:rPr>
              <a:t>Cost Optimization Principles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D2DC9-E504-819F-6F30-8DB0DBB3C8A4}"/>
              </a:ext>
            </a:extLst>
          </p:cNvPr>
          <p:cNvSpPr txBox="1"/>
          <p:nvPr/>
        </p:nvSpPr>
        <p:spPr>
          <a:xfrm>
            <a:off x="1468041" y="2517208"/>
            <a:ext cx="8708230" cy="344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800" dirty="0">
                <a:solidFill>
                  <a:srgbClr val="161616"/>
                </a:solidFill>
                <a:latin typeface="Segoe UI" panose="020B0502040204020203" pitchFamily="34" charset="0"/>
              </a:rPr>
              <a:t>Choose the correct resources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b="1" dirty="0">
                <a:solidFill>
                  <a:srgbClr val="161616"/>
                </a:solidFill>
                <a:latin typeface="Segoe UI" panose="020B0502040204020203" pitchFamily="34" charset="0"/>
              </a:rPr>
              <a:t>  </a:t>
            </a:r>
            <a:r>
              <a:rPr lang="en-US" sz="2800" dirty="0">
                <a:solidFill>
                  <a:srgbClr val="161616"/>
                </a:solidFill>
                <a:latin typeface="Segoe UI" panose="020B0502040204020203" pitchFamily="34" charset="0"/>
              </a:rPr>
              <a:t>Set up budgets and maintain cost constraints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161616"/>
                </a:solidFill>
                <a:latin typeface="Segoe UI" panose="020B0502040204020203" pitchFamily="34" charset="0"/>
              </a:rPr>
              <a:t>Dynamically allocate and deallocate resources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161616"/>
                </a:solidFill>
                <a:latin typeface="Segoe UI" panose="020B0502040204020203" pitchFamily="34" charset="0"/>
              </a:rPr>
              <a:t>Optimize workloads, aim for scalable costs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161616"/>
                </a:solidFill>
                <a:latin typeface="Segoe UI" panose="020B0502040204020203" pitchFamily="34" charset="0"/>
              </a:rPr>
              <a:t>Continuously monitor and optimize cost management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IN" sz="2800" dirty="0">
              <a:solidFill>
                <a:srgbClr val="161616"/>
              </a:solidFill>
              <a:latin typeface="Segoe U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1112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1" y="766051"/>
            <a:ext cx="11701566" cy="598305"/>
          </a:xfrm>
        </p:spPr>
        <p:txBody>
          <a:bodyPr/>
          <a:lstStyle/>
          <a:p>
            <a:r>
              <a:rPr lang="en-IN" b="1" dirty="0">
                <a:latin typeface="+mn-lt"/>
              </a:rPr>
              <a:t>Operational Excellence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D2DC9-E504-819F-6F30-8DB0DBB3C8A4}"/>
              </a:ext>
            </a:extLst>
          </p:cNvPr>
          <p:cNvSpPr txBox="1"/>
          <p:nvPr/>
        </p:nvSpPr>
        <p:spPr>
          <a:xfrm>
            <a:off x="1268016" y="2188595"/>
            <a:ext cx="8708230" cy="2751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operational excellence pillar covers the processes that keep an application running in production.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Deployments must be reliable and predictable.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Automated deployments reduce the chance of human error.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Fast and routine deployment processes don't slow down the release of new features or bug fixes.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It's equally important to be able to quickly roll backward or forward if an update has problems.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4262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1" y="766051"/>
            <a:ext cx="11701566" cy="598305"/>
          </a:xfrm>
        </p:spPr>
        <p:txBody>
          <a:bodyPr/>
          <a:lstStyle/>
          <a:p>
            <a:r>
              <a:rPr lang="en-IN" b="1" dirty="0">
                <a:latin typeface="+mn-lt"/>
              </a:rPr>
              <a:t>Operational Excellence Principles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D2DC9-E504-819F-6F30-8DB0DBB3C8A4}"/>
              </a:ext>
            </a:extLst>
          </p:cNvPr>
          <p:cNvSpPr txBox="1"/>
          <p:nvPr/>
        </p:nvSpPr>
        <p:spPr>
          <a:xfrm>
            <a:off x="1268016" y="1745683"/>
            <a:ext cx="8708230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Optimize build and release processes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000" dirty="0">
                <a:solidFill>
                  <a:srgbClr val="161616"/>
                </a:solidFill>
                <a:latin typeface="Segoe UI" panose="020B0502040204020203" pitchFamily="34" charset="0"/>
              </a:rPr>
              <a:t>Understand operational health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Rehearse recovery and practice failure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000" dirty="0">
                <a:solidFill>
                  <a:srgbClr val="161616"/>
                </a:solidFill>
                <a:latin typeface="Segoe UI" panose="020B0502040204020203" pitchFamily="34" charset="0"/>
              </a:rPr>
              <a:t>Embrace continuous operational improvement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000" dirty="0">
                <a:solidFill>
                  <a:srgbClr val="161616"/>
                </a:solidFill>
                <a:latin typeface="Segoe UI" panose="020B0502040204020203" pitchFamily="34" charset="0"/>
              </a:rPr>
              <a:t>Use loosely coupled architecture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161616"/>
              </a:solidFill>
              <a:latin typeface="Segoe UI" panose="020B0502040204020203" pitchFamily="34" charset="0"/>
            </a:endParaRP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Use modern architecture patterns such as:</a:t>
            </a:r>
          </a:p>
          <a:p>
            <a:pPr marL="1005840" lvl="1" indent="-4572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microservices</a:t>
            </a:r>
          </a:p>
          <a:p>
            <a:pPr marL="1005840" lvl="1" indent="-4572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loosely coupled</a:t>
            </a:r>
          </a:p>
          <a:p>
            <a:pPr marL="1005840" lvl="1" indent="-4572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serverless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and pair this with cloud design patterns such as:</a:t>
            </a:r>
          </a:p>
          <a:p>
            <a:pPr marL="1005840" lvl="1" indent="-4572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Circuit breakers</a:t>
            </a:r>
          </a:p>
          <a:p>
            <a:pPr marL="1005840" lvl="1" indent="-4572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Load-Leveling</a:t>
            </a:r>
          </a:p>
          <a:p>
            <a:pPr marL="1005840" lvl="1" indent="-4572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Throttling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and advanced deployment strategies like:</a:t>
            </a:r>
          </a:p>
          <a:p>
            <a:pPr marL="1005840" lvl="1" indent="-4572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Canary</a:t>
            </a:r>
          </a:p>
          <a:p>
            <a:pPr marL="1005840" lvl="1" indent="-4572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Blue-green</a:t>
            </a:r>
          </a:p>
          <a:p>
            <a:pPr marL="1005840" lvl="1" indent="-4572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Staggered</a:t>
            </a:r>
          </a:p>
          <a:p>
            <a:pPr algn="l"/>
            <a:endParaRPr lang="en-US" sz="1800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631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1" y="766051"/>
            <a:ext cx="11701566" cy="598305"/>
          </a:xfrm>
        </p:spPr>
        <p:txBody>
          <a:bodyPr/>
          <a:lstStyle/>
          <a:p>
            <a:r>
              <a:rPr lang="en-IN" b="1" dirty="0">
                <a:latin typeface="+mn-lt"/>
              </a:rPr>
              <a:t>Performance Efficiency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D2DC9-E504-819F-6F30-8DB0DBB3C8A4}"/>
              </a:ext>
            </a:extLst>
          </p:cNvPr>
          <p:cNvSpPr txBox="1"/>
          <p:nvPr/>
        </p:nvSpPr>
        <p:spPr>
          <a:xfrm>
            <a:off x="1268016" y="2188595"/>
            <a:ext cx="8708230" cy="374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Performance efficiency is the ability of your workload to scale to meet the demands placed on it by users in an efficient manner.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Before the cloud became popular, when it came to planning how a system would handle increases in load, many organizations intentionally provisioned oversized workloads to meet business requirements.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This decision made sense in on-premises environments because it ensured </a:t>
            </a:r>
            <a:r>
              <a:rPr lang="en-US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capacity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during peak usage. 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b="0" i="0" u="none" strike="noStrike" dirty="0">
                <a:effectLst/>
                <a:latin typeface="Segoe UI" panose="020B0502040204020203" pitchFamily="34" charset="0"/>
                <a:hlinkClick r:id="rId2"/>
              </a:rPr>
              <a:t>Capacity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reflects resource availability (CPU and memory).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Capacity was a major consideration for processes that would be in place for many years.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9213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93A47-E520-4975-A551-B1FF3C79A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11" y="3331014"/>
            <a:ext cx="6870875" cy="686406"/>
          </a:xfrm>
        </p:spPr>
        <p:txBody>
          <a:bodyPr/>
          <a:lstStyle/>
          <a:p>
            <a:r>
              <a:rPr lang="en-US" dirty="0"/>
              <a:t>Sathish Nadarajan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5808BD-ED85-4361-809F-707298FFDF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Senior Manager, </a:t>
            </a:r>
            <a:r>
              <a:rPr lang="en-IN" b="0" i="0" dirty="0">
                <a:effectLst/>
                <a:latin typeface="-apple-system"/>
              </a:rPr>
              <a:t>AstraZeneca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3EC323A-8276-4DA5-91B0-125F3F541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" b="1040"/>
          <a:stretch/>
        </p:blipFill>
        <p:spPr>
          <a:xfrm>
            <a:off x="2724389" y="2550041"/>
            <a:ext cx="3129517" cy="312951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 descr="A black and whit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C04BDA66-6794-EDB6-B8C7-B576622F3B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825" y="7072089"/>
            <a:ext cx="2289053" cy="9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71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1" y="766051"/>
            <a:ext cx="11701566" cy="598305"/>
          </a:xfrm>
        </p:spPr>
        <p:txBody>
          <a:bodyPr/>
          <a:lstStyle/>
          <a:p>
            <a:r>
              <a:rPr lang="en-IN" b="1" dirty="0">
                <a:latin typeface="+mn-lt"/>
              </a:rPr>
              <a:t>Performance Efficiency Principles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D2DC9-E504-819F-6F30-8DB0DBB3C8A4}"/>
              </a:ext>
            </a:extLst>
          </p:cNvPr>
          <p:cNvSpPr txBox="1"/>
          <p:nvPr/>
        </p:nvSpPr>
        <p:spPr>
          <a:xfrm>
            <a:off x="1268016" y="2188595"/>
            <a:ext cx="8708230" cy="1348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IN" sz="2000" dirty="0">
                <a:solidFill>
                  <a:srgbClr val="161616"/>
                </a:solidFill>
                <a:latin typeface="Segoe UI" panose="020B0502040204020203" pitchFamily="34" charset="0"/>
              </a:rPr>
              <a:t>Design for horizontal scaling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000" dirty="0">
                <a:solidFill>
                  <a:srgbClr val="161616"/>
                </a:solidFill>
                <a:latin typeface="Segoe UI" panose="020B0502040204020203" pitchFamily="34" charset="0"/>
              </a:rPr>
              <a:t>Shift-left on performance testing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Continuously monitor for performance in production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endParaRPr lang="en-IN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3637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1" y="766051"/>
            <a:ext cx="11701566" cy="598305"/>
          </a:xfrm>
        </p:spPr>
        <p:txBody>
          <a:bodyPr/>
          <a:lstStyle/>
          <a:p>
            <a:r>
              <a:rPr lang="en-IN" b="1">
                <a:latin typeface="+mn-lt"/>
              </a:rPr>
              <a:t>Ten Design Principles</a:t>
            </a:r>
            <a:endParaRPr lang="en-IN" b="1" dirty="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D2DC9-E504-819F-6F30-8DB0DBB3C8A4}"/>
              </a:ext>
            </a:extLst>
          </p:cNvPr>
          <p:cNvSpPr txBox="1"/>
          <p:nvPr/>
        </p:nvSpPr>
        <p:spPr>
          <a:xfrm>
            <a:off x="967978" y="1559945"/>
            <a:ext cx="13052822" cy="6075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 for self healing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. In a distributed system, failures happen. Design your application to be self healing when failures occur.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Make all things redundant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. Build redundancy into your application, to avoid having single points of failure.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Minimize coordination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. Minimize coordination between application services to achieve scalability.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 to scale out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. Design your application so that it can scale horizontally, adding or removing new instances as demand requires.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Partition around limits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. Use partitioning to work around database, network, and compute limits.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 for operations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. Design your application so that the operations team has the tools they need.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 managed services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. When possible, use platform as a service (PaaS) rather than infrastructure as a service (IaaS).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 an identity service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. Use an identity as a service (</a:t>
            </a:r>
            <a:r>
              <a:rPr lang="en-US" dirty="0" err="1">
                <a:solidFill>
                  <a:srgbClr val="161616"/>
                </a:solidFill>
                <a:latin typeface="Segoe UI" panose="020B0502040204020203" pitchFamily="34" charset="0"/>
              </a:rPr>
              <a:t>IDaaS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) platform instead of building or operating your own.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 the best data store for the job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. Pick the storage technology that is the best fit for your data and how it will be used.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 for evolution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. All successful applications change over time. An evolutionary design is key for continuous innovation.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Build for the needs of business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. Every design decision must be justified by a business requirement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195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9F6C-0D5A-4F9F-AFA0-A2B12E92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473" y="2286608"/>
            <a:ext cx="3639574" cy="2437590"/>
          </a:xfrm>
        </p:spPr>
        <p:txBody>
          <a:bodyPr/>
          <a:lstStyle/>
          <a:p>
            <a:r>
              <a:rPr lang="en-IN" b="1" dirty="0">
                <a:latin typeface="+mn-lt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610808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E87D2-E92E-4AD8-88E0-3EBF790D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927" y="3505403"/>
            <a:ext cx="5012823" cy="1218795"/>
          </a:xfrm>
        </p:spPr>
        <p:txBody>
          <a:bodyPr/>
          <a:lstStyle/>
          <a:p>
            <a:r>
              <a:rPr lang="en-US" b="1" dirty="0">
                <a:latin typeface="+mn-lt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2566391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4737F70-64DD-4F8E-A3F2-F35BD386C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+mn-lt"/>
              </a:rPr>
              <a:t>THANK YOU!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361145-5F34-4A6D-86DB-6D5F307771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0230" y="3103638"/>
            <a:ext cx="4890857" cy="295465"/>
          </a:xfrm>
        </p:spPr>
        <p:txBody>
          <a:bodyPr/>
          <a:lstStyle/>
          <a:p>
            <a:r>
              <a:rPr lang="en-US" dirty="0"/>
              <a:t>Sathish Nadarajan</a:t>
            </a:r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2446A7-5246-414F-80CA-48BFD60D37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0230" y="3492028"/>
            <a:ext cx="4890857" cy="258533"/>
          </a:xfrm>
        </p:spPr>
        <p:txBody>
          <a:bodyPr/>
          <a:lstStyle/>
          <a:p>
            <a:r>
              <a:rPr lang="en-US" dirty="0"/>
              <a:t>Senior Manager, </a:t>
            </a:r>
            <a:r>
              <a:rPr lang="en-IN" b="0" i="0">
                <a:effectLst/>
                <a:latin typeface="-apple-system"/>
              </a:rPr>
              <a:t>AstraZeneca</a:t>
            </a:r>
            <a:endParaRPr lang="en-US" dirty="0"/>
          </a:p>
          <a:p>
            <a:endParaRPr lang="en-IN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FB464EC-8180-48FF-8846-E49F5531B9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0230" y="4088322"/>
            <a:ext cx="4890857" cy="29546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3DD20D9-1250-43D9-B819-A74C0C3B44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0230" y="4457655"/>
            <a:ext cx="4890857" cy="258533"/>
          </a:xfrm>
        </p:spPr>
        <p:txBody>
          <a:bodyPr/>
          <a:lstStyle/>
          <a:p>
            <a:endParaRPr lang="en-IN"/>
          </a:p>
        </p:txBody>
      </p:sp>
      <p:pic>
        <p:nvPicPr>
          <p:cNvPr id="2" name="Picture 1" descr="A black and whit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C340075B-2D4D-9AE3-6EF5-9C8BB626CE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825" y="7072089"/>
            <a:ext cx="2289053" cy="9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25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B4996F-7B3F-4E14-8BE3-61404D24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852" y="2841878"/>
            <a:ext cx="10972800" cy="1398653"/>
          </a:xfrm>
        </p:spPr>
        <p:txBody>
          <a:bodyPr/>
          <a:lstStyle/>
          <a:p>
            <a:r>
              <a:rPr lang="en-IN" sz="4300" b="1" dirty="0">
                <a:latin typeface="+mn-lt"/>
                <a:cs typeface="Segoe UI"/>
              </a:rPr>
              <a:t>Microsoft Azure Well-Architected Framework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A004F0-412E-44A1-81C1-6C35A0CFD3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87852" y="4754881"/>
            <a:ext cx="10972800" cy="369332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86475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1" y="766051"/>
            <a:ext cx="11701566" cy="598305"/>
          </a:xfrm>
        </p:spPr>
        <p:txBody>
          <a:bodyPr/>
          <a:lstStyle/>
          <a:p>
            <a:r>
              <a:rPr lang="en-IN" b="1" dirty="0">
                <a:latin typeface="+mn-lt"/>
              </a:rPr>
              <a:t>Things to be Considered for an Application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232F31-C21C-9D66-2194-1FC38FE83B14}"/>
              </a:ext>
            </a:extLst>
          </p:cNvPr>
          <p:cNvSpPr txBox="1"/>
          <p:nvPr/>
        </p:nvSpPr>
        <p:spPr>
          <a:xfrm>
            <a:off x="1521617" y="1773419"/>
            <a:ext cx="10522746" cy="54168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IN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Environments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IN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Authentication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IN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Authorization / User Roles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IN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Hosting Environment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IN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DB Location/Backup/Backup Frequency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IN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Testing</a:t>
            </a:r>
          </a:p>
          <a:p>
            <a:pPr marL="1005840" lvl="1" indent="-457200">
              <a:buFont typeface="Wingdings" panose="05000000000000000000" pitchFamily="2" charset="2"/>
              <a:buChar char="v"/>
            </a:pPr>
            <a:r>
              <a:rPr lang="en-IN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SIT/UAT</a:t>
            </a:r>
          </a:p>
          <a:p>
            <a:pPr marL="1005840" lvl="1" indent="-457200">
              <a:buFont typeface="Wingdings" panose="05000000000000000000" pitchFamily="2" charset="2"/>
              <a:buChar char="v"/>
            </a:pPr>
            <a:r>
              <a:rPr lang="en-IN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Security/Vulnerability/Penetration Testing</a:t>
            </a:r>
          </a:p>
          <a:p>
            <a:pPr marL="1005840" lvl="1" indent="-457200">
              <a:buFont typeface="Wingdings" panose="05000000000000000000" pitchFamily="2" charset="2"/>
              <a:buChar char="v"/>
            </a:pPr>
            <a:r>
              <a:rPr lang="en-IN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Performance Testing 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IN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High Availability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IN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Disaster Recovery / BCP Plan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IN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 Log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IN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Application Log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IN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Budget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IN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PIA/GDPR/PII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IN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RID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IN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Criticality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IN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Externalization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IN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Alignment to EA Principles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IN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Integrations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IN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Support and Governance Model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IN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Model / Data Integrity between different Applications</a:t>
            </a:r>
          </a:p>
        </p:txBody>
      </p:sp>
    </p:spTree>
    <p:extLst>
      <p:ext uri="{BB962C8B-B14F-4D97-AF65-F5344CB8AC3E}">
        <p14:creationId xmlns:p14="http://schemas.microsoft.com/office/powerpoint/2010/main" val="4076140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1" y="766051"/>
            <a:ext cx="11701566" cy="598305"/>
          </a:xfrm>
        </p:spPr>
        <p:txBody>
          <a:bodyPr/>
          <a:lstStyle/>
          <a:p>
            <a:r>
              <a:rPr lang="en-IN" b="1" dirty="0">
                <a:latin typeface="+mn-lt"/>
              </a:rPr>
              <a:t>Framework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8E806C4-68D4-AEB9-1E5A-0621C91604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122800"/>
              </p:ext>
            </p:extLst>
          </p:nvPr>
        </p:nvGraphicFramePr>
        <p:xfrm>
          <a:off x="1571625" y="2466207"/>
          <a:ext cx="10758488" cy="4591818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5379244">
                  <a:extLst>
                    <a:ext uri="{9D8B030D-6E8A-4147-A177-3AD203B41FA5}">
                      <a16:colId xmlns:a16="http://schemas.microsoft.com/office/drawing/2014/main" val="876173556"/>
                    </a:ext>
                  </a:extLst>
                </a:gridCol>
                <a:gridCol w="5379244">
                  <a:extLst>
                    <a:ext uri="{9D8B030D-6E8A-4147-A177-3AD203B41FA5}">
                      <a16:colId xmlns:a16="http://schemas.microsoft.com/office/drawing/2014/main" val="726093786"/>
                    </a:ext>
                  </a:extLst>
                </a:gridCol>
              </a:tblGrid>
              <a:tr h="520666"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>
                          <a:effectLst/>
                        </a:rPr>
                        <a:t>Traditional on-premises</a:t>
                      </a:r>
                    </a:p>
                  </a:txBody>
                  <a:tcPr marL="67285" marR="67285" marT="33642" marB="33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>
                          <a:effectLst/>
                        </a:rPr>
                        <a:t>Modern cloud</a:t>
                      </a:r>
                    </a:p>
                  </a:txBody>
                  <a:tcPr marL="67285" marR="67285" marT="33642" marB="33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7600773"/>
                  </a:ext>
                </a:extLst>
              </a:tr>
              <a:tr h="4071152"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 dirty="0">
                          <a:effectLst/>
                        </a:rPr>
                        <a:t>Monolithic</a:t>
                      </a:r>
                      <a:br>
                        <a:rPr lang="en-IN" sz="1800" dirty="0">
                          <a:effectLst/>
                        </a:rPr>
                      </a:br>
                      <a:r>
                        <a:rPr lang="en-IN" sz="1800" dirty="0">
                          <a:effectLst/>
                        </a:rPr>
                        <a:t>Designed for predictable scalability</a:t>
                      </a:r>
                      <a:br>
                        <a:rPr lang="en-IN" sz="1800" dirty="0">
                          <a:effectLst/>
                        </a:rPr>
                      </a:br>
                      <a:r>
                        <a:rPr lang="en-IN" sz="1800" dirty="0">
                          <a:effectLst/>
                        </a:rPr>
                        <a:t>Relational database</a:t>
                      </a:r>
                      <a:br>
                        <a:rPr lang="en-IN" sz="1800" dirty="0">
                          <a:effectLst/>
                        </a:rPr>
                      </a:br>
                      <a:r>
                        <a:rPr lang="en-IN" sz="1800" dirty="0">
                          <a:effectLst/>
                        </a:rPr>
                        <a:t>Synchronized processing</a:t>
                      </a:r>
                      <a:br>
                        <a:rPr lang="en-IN" sz="1800" dirty="0">
                          <a:effectLst/>
                        </a:rPr>
                      </a:br>
                      <a:r>
                        <a:rPr lang="en-IN" sz="1800" dirty="0">
                          <a:effectLst/>
                        </a:rPr>
                        <a:t>Design to avoid failures (MTBF)</a:t>
                      </a:r>
                      <a:br>
                        <a:rPr lang="en-IN" sz="1800" dirty="0">
                          <a:effectLst/>
                        </a:rPr>
                      </a:br>
                      <a:r>
                        <a:rPr lang="en-IN" sz="1800" dirty="0">
                          <a:effectLst/>
                        </a:rPr>
                        <a:t>Occasional large updates</a:t>
                      </a:r>
                      <a:br>
                        <a:rPr lang="en-IN" sz="1800" dirty="0">
                          <a:effectLst/>
                        </a:rPr>
                      </a:br>
                      <a:r>
                        <a:rPr lang="en-IN" sz="1800" dirty="0">
                          <a:effectLst/>
                        </a:rPr>
                        <a:t>Manual management</a:t>
                      </a:r>
                      <a:br>
                        <a:rPr lang="en-IN" sz="1800" dirty="0">
                          <a:effectLst/>
                        </a:rPr>
                      </a:br>
                      <a:r>
                        <a:rPr lang="en-IN" sz="1800" dirty="0">
                          <a:effectLst/>
                        </a:rPr>
                        <a:t>Snowflake servers</a:t>
                      </a:r>
                    </a:p>
                  </a:txBody>
                  <a:tcPr marL="67285" marR="67285" marT="33642" marB="33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 dirty="0">
                          <a:effectLst/>
                        </a:rPr>
                        <a:t>Decomposed</a:t>
                      </a:r>
                      <a:br>
                        <a:rPr lang="en-IN" sz="1800" dirty="0">
                          <a:effectLst/>
                        </a:rPr>
                      </a:br>
                      <a:r>
                        <a:rPr lang="en-IN" sz="1800" dirty="0">
                          <a:effectLst/>
                        </a:rPr>
                        <a:t>Designed for elastic scale</a:t>
                      </a:r>
                      <a:br>
                        <a:rPr lang="en-IN" sz="1800" dirty="0">
                          <a:effectLst/>
                        </a:rPr>
                      </a:br>
                      <a:r>
                        <a:rPr lang="en-IN" sz="1800" dirty="0">
                          <a:effectLst/>
                        </a:rPr>
                        <a:t>Polyglot persistence (mix of storage technologies)</a:t>
                      </a:r>
                      <a:br>
                        <a:rPr lang="en-IN" sz="1800" dirty="0">
                          <a:effectLst/>
                        </a:rPr>
                      </a:br>
                      <a:r>
                        <a:rPr lang="en-IN" sz="1800" dirty="0">
                          <a:effectLst/>
                        </a:rPr>
                        <a:t>Asynchronous processing</a:t>
                      </a:r>
                      <a:br>
                        <a:rPr lang="en-IN" sz="1800" dirty="0">
                          <a:effectLst/>
                        </a:rPr>
                      </a:br>
                      <a:r>
                        <a:rPr lang="en-IN" sz="1800" dirty="0">
                          <a:effectLst/>
                        </a:rPr>
                        <a:t>Design for failure (MTTR)</a:t>
                      </a:r>
                      <a:br>
                        <a:rPr lang="en-IN" sz="1800" dirty="0">
                          <a:effectLst/>
                        </a:rPr>
                      </a:br>
                      <a:r>
                        <a:rPr lang="en-IN" sz="1800" dirty="0">
                          <a:effectLst/>
                        </a:rPr>
                        <a:t>Frequent small updates</a:t>
                      </a:r>
                      <a:br>
                        <a:rPr lang="en-IN" sz="1800" dirty="0">
                          <a:effectLst/>
                        </a:rPr>
                      </a:br>
                      <a:r>
                        <a:rPr lang="en-IN" sz="1800" dirty="0">
                          <a:effectLst/>
                        </a:rPr>
                        <a:t>Automated self-management</a:t>
                      </a:r>
                      <a:br>
                        <a:rPr lang="en-IN" sz="1800" dirty="0">
                          <a:effectLst/>
                        </a:rPr>
                      </a:br>
                      <a:r>
                        <a:rPr lang="en-IN" sz="1800" dirty="0">
                          <a:effectLst/>
                        </a:rPr>
                        <a:t>Immutable infrastructure</a:t>
                      </a:r>
                    </a:p>
                  </a:txBody>
                  <a:tcPr marL="67285" marR="67285" marT="33642" marB="33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935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9708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1" y="766051"/>
            <a:ext cx="11701566" cy="598305"/>
          </a:xfrm>
        </p:spPr>
        <p:txBody>
          <a:bodyPr/>
          <a:lstStyle/>
          <a:p>
            <a:r>
              <a:rPr lang="en-IN" b="1" dirty="0">
                <a:latin typeface="+mn-lt"/>
              </a:rPr>
              <a:t>Framework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75DDFC-FB4A-89C4-693C-C30888469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674" y="1364356"/>
            <a:ext cx="5156428" cy="663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259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1" y="766051"/>
            <a:ext cx="11701566" cy="598305"/>
          </a:xfrm>
        </p:spPr>
        <p:txBody>
          <a:bodyPr/>
          <a:lstStyle/>
          <a:p>
            <a:r>
              <a:rPr lang="en-IN" b="1" dirty="0">
                <a:latin typeface="+mn-lt"/>
              </a:rPr>
              <a:t>Framework</a:t>
            </a:r>
          </a:p>
        </p:txBody>
      </p:sp>
      <p:pic>
        <p:nvPicPr>
          <p:cNvPr id="1026" name="Picture 2" descr="Diagram of the Well-Architected Framework and supporting elements.">
            <a:extLst>
              <a:ext uri="{FF2B5EF4-FFF2-40B4-BE49-F238E27FC236}">
                <a16:creationId xmlns:a16="http://schemas.microsoft.com/office/drawing/2014/main" id="{A2317EA8-755A-4278-6995-1862ECB61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22" y="1540461"/>
            <a:ext cx="11587397" cy="645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626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1" y="766051"/>
            <a:ext cx="11701566" cy="598305"/>
          </a:xfrm>
        </p:spPr>
        <p:txBody>
          <a:bodyPr/>
          <a:lstStyle/>
          <a:p>
            <a:r>
              <a:rPr lang="en-IN" b="1" dirty="0">
                <a:latin typeface="+mn-lt"/>
              </a:rPr>
              <a:t>Reliability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7697383-4756-B68B-B019-879DEBE00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881" y="1942440"/>
            <a:ext cx="9150637" cy="552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15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1" y="766051"/>
            <a:ext cx="11701566" cy="598305"/>
          </a:xfrm>
        </p:spPr>
        <p:txBody>
          <a:bodyPr/>
          <a:lstStyle/>
          <a:p>
            <a:r>
              <a:rPr lang="en-IN" b="1" dirty="0">
                <a:latin typeface="+mn-lt"/>
              </a:rPr>
              <a:t>Reliability Principles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E6051B-077C-FEE4-9B70-3EC907EB1F23}"/>
              </a:ext>
            </a:extLst>
          </p:cNvPr>
          <p:cNvSpPr txBox="1"/>
          <p:nvPr/>
        </p:nvSpPr>
        <p:spPr>
          <a:xfrm>
            <a:off x="1389641" y="2073456"/>
            <a:ext cx="10522746" cy="33239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800" dirty="0">
                <a:solidFill>
                  <a:srgbClr val="161616"/>
                </a:solidFill>
                <a:latin typeface="Segoe UI" panose="020B0502040204020203" pitchFamily="34" charset="0"/>
              </a:rPr>
              <a:t>Design for business requirements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800" dirty="0">
                <a:solidFill>
                  <a:srgbClr val="161616"/>
                </a:solidFill>
                <a:latin typeface="Segoe UI" panose="020B0502040204020203" pitchFamily="34" charset="0"/>
              </a:rPr>
              <a:t>Design for failure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IN" sz="2800" dirty="0">
                <a:solidFill>
                  <a:srgbClr val="161616"/>
                </a:solidFill>
                <a:latin typeface="Segoe UI" panose="020B0502040204020203" pitchFamily="34" charset="0"/>
              </a:rPr>
              <a:t>Observe application health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IN" sz="2800" dirty="0">
                <a:solidFill>
                  <a:srgbClr val="161616"/>
                </a:solidFill>
                <a:latin typeface="Segoe UI" panose="020B0502040204020203" pitchFamily="34" charset="0"/>
              </a:rPr>
              <a:t>Drive automation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800" dirty="0">
                <a:solidFill>
                  <a:srgbClr val="161616"/>
                </a:solidFill>
                <a:latin typeface="Segoe UI" panose="020B0502040204020203" pitchFamily="34" charset="0"/>
              </a:rPr>
              <a:t>Design for self-healing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800" dirty="0">
                <a:solidFill>
                  <a:srgbClr val="161616"/>
                </a:solidFill>
                <a:latin typeface="Segoe UI" panose="020B0502040204020203" pitchFamily="34" charset="0"/>
              </a:rPr>
              <a:t>Design for scale-out</a:t>
            </a:r>
          </a:p>
          <a:p>
            <a:br>
              <a:rPr lang="en-IN" sz="2000" dirty="0"/>
            </a:br>
            <a:endParaRPr lang="en-IN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6792849"/>
      </p:ext>
    </p:extLst>
  </p:cSld>
  <p:clrMapOvr>
    <a:masterClrMapping/>
  </p:clrMapOvr>
</p:sld>
</file>

<file path=ppt/theme/theme1.xml><?xml version="1.0" encoding="utf-8"?>
<a:theme xmlns:a="http://schemas.openxmlformats.org/drawingml/2006/main" name="1_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ersonnalisé 1">
    <a:dk1>
      <a:srgbClr val="000000"/>
    </a:dk1>
    <a:lt1>
      <a:srgbClr val="FFFFFF"/>
    </a:lt1>
    <a:dk2>
      <a:srgbClr val="243A5E"/>
    </a:dk2>
    <a:lt2>
      <a:srgbClr val="50E6FF"/>
    </a:lt2>
    <a:accent1>
      <a:srgbClr val="0078D4"/>
    </a:accent1>
    <a:accent2>
      <a:srgbClr val="D83B01"/>
    </a:accent2>
    <a:accent3>
      <a:srgbClr val="107C10"/>
    </a:accent3>
    <a:accent4>
      <a:srgbClr val="8661C5"/>
    </a:accent4>
    <a:accent5>
      <a:srgbClr val="008575"/>
    </a:accent5>
    <a:accent6>
      <a:srgbClr val="FFB900"/>
    </a:accent6>
    <a:hlink>
      <a:srgbClr val="505050"/>
    </a:hlink>
    <a:folHlink>
      <a:srgbClr val="505050"/>
    </a:folHlink>
  </a:clrScheme>
</a:themeOverride>
</file>

<file path=ppt/theme/themeOverride2.xml><?xml version="1.0" encoding="utf-8"?>
<a:themeOverride xmlns:a="http://schemas.openxmlformats.org/drawingml/2006/main">
  <a:clrScheme name="Personnalisé 1">
    <a:dk1>
      <a:srgbClr val="000000"/>
    </a:dk1>
    <a:lt1>
      <a:srgbClr val="FFFFFF"/>
    </a:lt1>
    <a:dk2>
      <a:srgbClr val="243A5E"/>
    </a:dk2>
    <a:lt2>
      <a:srgbClr val="50E6FF"/>
    </a:lt2>
    <a:accent1>
      <a:srgbClr val="0078D4"/>
    </a:accent1>
    <a:accent2>
      <a:srgbClr val="D83B01"/>
    </a:accent2>
    <a:accent3>
      <a:srgbClr val="107C10"/>
    </a:accent3>
    <a:accent4>
      <a:srgbClr val="8661C5"/>
    </a:accent4>
    <a:accent5>
      <a:srgbClr val="008575"/>
    </a:accent5>
    <a:accent6>
      <a:srgbClr val="FFB900"/>
    </a:accent6>
    <a:hlink>
      <a:srgbClr val="505050"/>
    </a:hlink>
    <a:folHlink>
      <a:srgbClr val="505050"/>
    </a:folHlink>
  </a:clrScheme>
</a:themeOverride>
</file>

<file path=ppt/theme/themeOverride3.xml><?xml version="1.0" encoding="utf-8"?>
<a:themeOverride xmlns:a="http://schemas.openxmlformats.org/drawingml/2006/main">
  <a:clrScheme name="Personnalisé 1">
    <a:dk1>
      <a:srgbClr val="000000"/>
    </a:dk1>
    <a:lt1>
      <a:srgbClr val="FFFFFF"/>
    </a:lt1>
    <a:dk2>
      <a:srgbClr val="243A5E"/>
    </a:dk2>
    <a:lt2>
      <a:srgbClr val="50E6FF"/>
    </a:lt2>
    <a:accent1>
      <a:srgbClr val="0078D4"/>
    </a:accent1>
    <a:accent2>
      <a:srgbClr val="D83B01"/>
    </a:accent2>
    <a:accent3>
      <a:srgbClr val="107C10"/>
    </a:accent3>
    <a:accent4>
      <a:srgbClr val="8661C5"/>
    </a:accent4>
    <a:accent5>
      <a:srgbClr val="008575"/>
    </a:accent5>
    <a:accent6>
      <a:srgbClr val="FFB900"/>
    </a:accent6>
    <a:hlink>
      <a:srgbClr val="505050"/>
    </a:hlink>
    <a:folHlink>
      <a:srgbClr val="50505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6A37E6996C184D85BF3BA8E3563761" ma:contentTypeVersion="17" ma:contentTypeDescription="Create a new document." ma:contentTypeScope="" ma:versionID="b04b0f682109e26dfcf23d3ec791eea3">
  <xsd:schema xmlns:xsd="http://www.w3.org/2001/XMLSchema" xmlns:xs="http://www.w3.org/2001/XMLSchema" xmlns:p="http://schemas.microsoft.com/office/2006/metadata/properties" xmlns:ns3="8e29ddae-502e-47f8-b6ac-1930e43e0c49" xmlns:ns4="f9ea4d1f-cef4-4148-b1b3-16bb27743a9d" targetNamespace="http://schemas.microsoft.com/office/2006/metadata/properties" ma:root="true" ma:fieldsID="b5c22b08b9fbb4579c23eff281777499" ns3:_="" ns4:_="">
    <xsd:import namespace="8e29ddae-502e-47f8-b6ac-1930e43e0c49"/>
    <xsd:import namespace="f9ea4d1f-cef4-4148-b1b3-16bb27743a9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_STS_x0020_Hashtags" minOccurs="0"/>
                <xsd:element ref="ns3:_STS_x0020_AppliedHashtags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29ddae-502e-47f8-b6ac-1930e43e0c4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  <xsd:element name="_STS_x0020_AppliedHashtags" ma:index="17" nillable="true" ma:displayName="Applied Hashtags" ma:description="" ma:internalName="_STS_x0020_AppliedHashtags" ma:readOnly="true" ma:showField="Titl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ea4d1f-cef4-4148-b1b3-16bb27743a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_STS_x0020_Hashtags" ma:index="16" nillable="true" ma:displayName="Hashtags" ma:description="" ma:list="{eb00c052-285e-4661-8b6e-1e6352ee6582}" ma:internalName="_STS_x0020_Hashtags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9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STS_x0020_Hashtags xmlns="f9ea4d1f-cef4-4148-b1b3-16bb27743a9d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558663-87D8-497C-9D0E-56EDB9CCC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29ddae-502e-47f8-b6ac-1930e43e0c49"/>
    <ds:schemaRef ds:uri="f9ea4d1f-cef4-4148-b1b3-16bb27743a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5DE981C-02F8-499E-81ED-0B76C44C2D1D}">
  <ds:schemaRefs>
    <ds:schemaRef ds:uri="http://www.w3.org/XML/1998/namespace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f9ea4d1f-cef4-4148-b1b3-16bb27743a9d"/>
    <ds:schemaRef ds:uri="8e29ddae-502e-47f8-b6ac-1930e43e0c49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CC661D46-9602-48E1-9F42-2B7287AF026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842</Words>
  <Application>Microsoft Office PowerPoint</Application>
  <PresentationFormat>Custom</PresentationFormat>
  <Paragraphs>120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Segoe UI Semibold</vt:lpstr>
      <vt:lpstr>Calibri</vt:lpstr>
      <vt:lpstr>Wingdings</vt:lpstr>
      <vt:lpstr>Segoe UI</vt:lpstr>
      <vt:lpstr>-apple-system</vt:lpstr>
      <vt:lpstr>Arial</vt:lpstr>
      <vt:lpstr>1_Document template - Corp grid</vt:lpstr>
      <vt:lpstr>PowerPoint Presentation</vt:lpstr>
      <vt:lpstr>Sathish Nadarajan</vt:lpstr>
      <vt:lpstr>Microsoft Azure Well-Architected Framework</vt:lpstr>
      <vt:lpstr>Things to be Considered for an Application</vt:lpstr>
      <vt:lpstr>Framework</vt:lpstr>
      <vt:lpstr>Framework</vt:lpstr>
      <vt:lpstr>Framework</vt:lpstr>
      <vt:lpstr>Reliability</vt:lpstr>
      <vt:lpstr>Reliability Principles</vt:lpstr>
      <vt:lpstr>Region and Zones</vt:lpstr>
      <vt:lpstr>PowerPoint Presentation</vt:lpstr>
      <vt:lpstr>PowerPoint Presentation</vt:lpstr>
      <vt:lpstr>Security</vt:lpstr>
      <vt:lpstr>Security Principles</vt:lpstr>
      <vt:lpstr>Cost Optimization</vt:lpstr>
      <vt:lpstr>Cost Optimization Principles</vt:lpstr>
      <vt:lpstr>Operational Excellence</vt:lpstr>
      <vt:lpstr>Operational Excellence Principles</vt:lpstr>
      <vt:lpstr>Performance Efficiency</vt:lpstr>
      <vt:lpstr>Performance Efficiency Principles</vt:lpstr>
      <vt:lpstr>Ten Design Principles</vt:lpstr>
      <vt:lpstr>Q &amp; A</vt:lpstr>
      <vt:lpstr>Feedback</vt:lpstr>
      <vt:lpstr>THANK YOU!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or presentation title</dc:title>
  <dc:creator/>
  <cp:lastModifiedBy/>
  <cp:revision>27</cp:revision>
  <dcterms:created xsi:type="dcterms:W3CDTF">2020-10-17T05:30:34Z</dcterms:created>
  <dcterms:modified xsi:type="dcterms:W3CDTF">2023-05-13T01:59:30Z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vijoris@microsoft.com</vt:lpwstr>
  </property>
  <property fmtid="{D5CDD505-2E9C-101B-9397-08002B2CF9AE}" pid="5" name="MSIP_Label_f42aa342-8706-4288-bd11-ebb85995028c_SetDate">
    <vt:lpwstr>2018-06-21T17:19:54.4078926Z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0x010100FB6A37E6996C184D85BF3BA8E3563761</vt:lpwstr>
  </property>
</Properties>
</file>